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03" r:id="rId3"/>
    <p:sldId id="269" r:id="rId4"/>
    <p:sldId id="270" r:id="rId5"/>
    <p:sldId id="307" r:id="rId6"/>
    <p:sldId id="285" r:id="rId7"/>
    <p:sldId id="286" r:id="rId8"/>
    <p:sldId id="288" r:id="rId9"/>
    <p:sldId id="287" r:id="rId10"/>
    <p:sldId id="308" r:id="rId11"/>
    <p:sldId id="271" r:id="rId12"/>
    <p:sldId id="274" r:id="rId13"/>
    <p:sldId id="275" r:id="rId14"/>
    <p:sldId id="268" r:id="rId15"/>
    <p:sldId id="304" r:id="rId16"/>
    <p:sldId id="272" r:id="rId17"/>
    <p:sldId id="256" r:id="rId18"/>
    <p:sldId id="257" r:id="rId19"/>
    <p:sldId id="266" r:id="rId20"/>
    <p:sldId id="258" r:id="rId21"/>
    <p:sldId id="306" r:id="rId22"/>
    <p:sldId id="259" r:id="rId23"/>
    <p:sldId id="260" r:id="rId24"/>
    <p:sldId id="261" r:id="rId25"/>
    <p:sldId id="262" r:id="rId26"/>
    <p:sldId id="263" r:id="rId27"/>
    <p:sldId id="265" r:id="rId28"/>
    <p:sldId id="264" r:id="rId29"/>
    <p:sldId id="297" r:id="rId30"/>
    <p:sldId id="300" r:id="rId31"/>
    <p:sldId id="298" r:id="rId32"/>
    <p:sldId id="299" r:id="rId33"/>
    <p:sldId id="294" r:id="rId34"/>
    <p:sldId id="273" r:id="rId35"/>
    <p:sldId id="290" r:id="rId36"/>
    <p:sldId id="292" r:id="rId37"/>
    <p:sldId id="293" r:id="rId38"/>
    <p:sldId id="289" r:id="rId39"/>
    <p:sldId id="291" r:id="rId40"/>
    <p:sldId id="296" r:id="rId41"/>
    <p:sldId id="295" r:id="rId42"/>
    <p:sldId id="301" r:id="rId43"/>
    <p:sldId id="305" r:id="rId44"/>
    <p:sldId id="302" r:id="rId45"/>
    <p:sldId id="281" r:id="rId46"/>
    <p:sldId id="282" r:id="rId47"/>
    <p:sldId id="279" r:id="rId48"/>
    <p:sldId id="28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8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8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5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5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3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3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3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2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4A64-F1F2-48FF-BB35-F50EDAA0592E}" type="datetimeFigureOut">
              <a:rPr lang="en-US" smtClean="0"/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785EB-DD59-4AE9-B597-25449FF3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9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en.wikipedia.org/wiki/A_Burial_at_Ornans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533400"/>
            <a:ext cx="7441909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Realism 1850-1880</a:t>
            </a:r>
          </a:p>
          <a:p>
            <a:endParaRPr lang="en-US" sz="3600" dirty="0"/>
          </a:p>
          <a:p>
            <a:r>
              <a:rPr lang="en-US" sz="2000" dirty="0" smtClean="0"/>
              <a:t>Realism emphasized “everyday people and objects and rejected</a:t>
            </a:r>
          </a:p>
          <a:p>
            <a:r>
              <a:rPr lang="en-US" sz="2000" dirty="0" smtClean="0"/>
              <a:t>Classical themes and ROMANTICISM’S subjectivity in favor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f objectivity and accurate renderings of the subject matter</a:t>
            </a:r>
            <a:r>
              <a:rPr lang="en-US" sz="2000" dirty="0" smtClean="0"/>
              <a:t>.”</a:t>
            </a:r>
            <a:endParaRPr lang="en-US" sz="2000" dirty="0" smtClean="0"/>
          </a:p>
          <a:p>
            <a:r>
              <a:rPr lang="en-US" sz="2000" dirty="0" smtClean="0"/>
              <a:t>The new movement is influenced by the invention of the camera, </a:t>
            </a:r>
          </a:p>
          <a:p>
            <a:r>
              <a:rPr lang="en-US" sz="2000" dirty="0" smtClean="0"/>
              <a:t>and starts in France after the Revs of 1848.  In </a:t>
            </a:r>
            <a:r>
              <a:rPr lang="en-US" sz="2000" dirty="0"/>
              <a:t>F</a:t>
            </a:r>
            <a:r>
              <a:rPr lang="en-US" sz="2000" dirty="0" smtClean="0"/>
              <a:t>rance, realism is 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inked with a desire for democracy.  Realism in art is mostly restricted </a:t>
            </a:r>
          </a:p>
          <a:p>
            <a:r>
              <a:rPr lang="en-US" sz="2000" dirty="0" smtClean="0"/>
              <a:t>to painting. </a:t>
            </a:r>
          </a:p>
          <a:p>
            <a:endParaRPr lang="en-US" sz="2000" dirty="0"/>
          </a:p>
          <a:p>
            <a:r>
              <a:rPr lang="en-US" sz="2000" dirty="0" smtClean="0"/>
              <a:t>Artist include</a:t>
            </a:r>
          </a:p>
          <a:p>
            <a:r>
              <a:rPr lang="en-US" sz="2000" dirty="0" smtClean="0"/>
              <a:t>FRANCE:				USA</a:t>
            </a:r>
          </a:p>
          <a:p>
            <a:r>
              <a:rPr lang="en-US" sz="2000" dirty="0" err="1" smtClean="0"/>
              <a:t>Honore</a:t>
            </a:r>
            <a:r>
              <a:rPr lang="en-US" sz="2000" dirty="0" smtClean="0"/>
              <a:t> Daumier			</a:t>
            </a:r>
          </a:p>
          <a:p>
            <a:r>
              <a:rPr lang="en-US" sz="2000" dirty="0" err="1" smtClean="0"/>
              <a:t>Gustave</a:t>
            </a:r>
            <a:r>
              <a:rPr lang="en-US" sz="2000" dirty="0" smtClean="0"/>
              <a:t> Courbet			Sargent (lived in Europe)</a:t>
            </a:r>
          </a:p>
          <a:p>
            <a:r>
              <a:rPr lang="en-US" sz="2000" dirty="0" smtClean="0"/>
              <a:t>Marie R. Bonheur			Winslow homer</a:t>
            </a:r>
          </a:p>
          <a:p>
            <a:r>
              <a:rPr lang="en-US" sz="2000" dirty="0" smtClean="0"/>
              <a:t>And Eduard </a:t>
            </a:r>
            <a:r>
              <a:rPr lang="en-US" sz="2000" dirty="0" err="1" smtClean="0"/>
              <a:t>Manet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20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438400"/>
            <a:ext cx="6674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Millet, </a:t>
            </a:r>
            <a:r>
              <a:rPr lang="en-US" i="1" dirty="0"/>
              <a:t>The Gleaners. </a:t>
            </a:r>
            <a:r>
              <a:rPr lang="en-US" dirty="0"/>
              <a:t>1875. (Note diffuse golden light and bent backs)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200" y="210234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Honore</a:t>
            </a:r>
            <a:r>
              <a:rPr lang="en-US" dirty="0"/>
              <a:t> </a:t>
            </a:r>
            <a:r>
              <a:rPr lang="en-US" dirty="0" smtClean="0"/>
              <a:t>Daumier</a:t>
            </a:r>
          </a:p>
          <a:p>
            <a:r>
              <a:rPr lang="en-US" dirty="0" smtClean="0"/>
              <a:t>1808-79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0234"/>
            <a:ext cx="3814523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7" y="31845"/>
            <a:ext cx="7957253" cy="5838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547" y="6172200"/>
            <a:ext cx="8271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 above, lithograph.  Note the typesetter stands his ground while the last Bourbon</a:t>
            </a:r>
          </a:p>
          <a:p>
            <a:r>
              <a:rPr lang="en-US" dirty="0" smtClean="0"/>
              <a:t>King, Charles X has fainted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761"/>
            <a:ext cx="473309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1066800"/>
            <a:ext cx="36228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Daumier</a:t>
            </a:r>
          </a:p>
          <a:p>
            <a:r>
              <a:rPr lang="en-US" i="1" dirty="0" smtClean="0"/>
              <a:t>Adieu, </a:t>
            </a:r>
            <a:r>
              <a:rPr lang="en-US" i="1" dirty="0" err="1" smtClean="0"/>
              <a:t>mon</a:t>
            </a:r>
            <a:r>
              <a:rPr lang="en-US" i="1" dirty="0" smtClean="0"/>
              <a:t> </a:t>
            </a:r>
            <a:r>
              <a:rPr lang="en-US" i="1" dirty="0" err="1" smtClean="0"/>
              <a:t>cher</a:t>
            </a:r>
            <a:r>
              <a:rPr lang="en-US" i="1" dirty="0" smtClean="0"/>
              <a:t>, je </a:t>
            </a:r>
            <a:r>
              <a:rPr lang="en-US" i="1" dirty="0" err="1" smtClean="0"/>
              <a:t>vais</a:t>
            </a:r>
            <a:r>
              <a:rPr lang="en-US" i="1" dirty="0" smtClean="0"/>
              <a:t> chez </a:t>
            </a:r>
            <a:r>
              <a:rPr lang="en-US" i="1" dirty="0" err="1" smtClean="0"/>
              <a:t>mes</a:t>
            </a:r>
            <a:r>
              <a:rPr lang="en-US" i="1" dirty="0" smtClean="0"/>
              <a:t> </a:t>
            </a:r>
          </a:p>
          <a:p>
            <a:r>
              <a:rPr lang="en-US" i="1" dirty="0" err="1" smtClean="0"/>
              <a:t>editeurs</a:t>
            </a:r>
            <a:r>
              <a:rPr lang="en-US" i="1" dirty="0" smtClean="0"/>
              <a:t>…</a:t>
            </a:r>
          </a:p>
          <a:p>
            <a:r>
              <a:rPr lang="en-US" dirty="0" smtClean="0"/>
              <a:t>Lithograph</a:t>
            </a:r>
          </a:p>
          <a:p>
            <a:r>
              <a:rPr lang="en-US" dirty="0" smtClean="0"/>
              <a:t>1844</a:t>
            </a:r>
          </a:p>
          <a:p>
            <a:endParaRPr lang="en-US" dirty="0"/>
          </a:p>
          <a:p>
            <a:r>
              <a:rPr lang="en-US" dirty="0" smtClean="0"/>
              <a:t>The ‘blue stockings” (bas bleu) were </a:t>
            </a:r>
          </a:p>
          <a:p>
            <a:r>
              <a:rPr lang="en-US" dirty="0" smtClean="0"/>
              <a:t>French feminists.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76225"/>
            <a:ext cx="8867775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8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76225"/>
            <a:ext cx="8867775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8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5071"/>
            <a:ext cx="1996124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</a:t>
            </a:r>
          </a:p>
          <a:p>
            <a:r>
              <a:rPr lang="en-US" dirty="0" err="1" smtClean="0"/>
              <a:t>Honore</a:t>
            </a:r>
            <a:r>
              <a:rPr lang="en-US" dirty="0" smtClean="0"/>
              <a:t> </a:t>
            </a:r>
            <a:r>
              <a:rPr lang="en-US" dirty="0"/>
              <a:t>Daumier</a:t>
            </a:r>
          </a:p>
          <a:p>
            <a:r>
              <a:rPr lang="en-US" i="1" dirty="0" smtClean="0"/>
              <a:t>Third </a:t>
            </a:r>
            <a:r>
              <a:rPr lang="en-US" i="1" dirty="0"/>
              <a:t>class Wagon</a:t>
            </a:r>
          </a:p>
          <a:p>
            <a:r>
              <a:rPr lang="en-US" dirty="0" smtClean="0"/>
              <a:t>1865</a:t>
            </a:r>
          </a:p>
          <a:p>
            <a:r>
              <a:rPr lang="en-US" dirty="0" smtClean="0"/>
              <a:t>MMA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/>
              <a:t>The </a:t>
            </a:r>
            <a:r>
              <a:rPr lang="en-US" i="1" dirty="0" smtClean="0"/>
              <a:t>Washerwoman</a:t>
            </a:r>
          </a:p>
          <a:p>
            <a:r>
              <a:rPr lang="en-US" i="1" dirty="0" smtClean="0"/>
              <a:t>1863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6394"/>
            <a:ext cx="4495800" cy="67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31753"/>
            <a:ext cx="3657600" cy="497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4495800"/>
            <a:ext cx="175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Gustave</a:t>
            </a:r>
            <a:r>
              <a:rPr lang="en-US" dirty="0" smtClean="0"/>
              <a:t> Courbet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18"/>
            <a:ext cx="9144000" cy="5492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943600"/>
            <a:ext cx="540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Gustave</a:t>
            </a:r>
            <a:r>
              <a:rPr lang="en-US" b="1" dirty="0" smtClean="0"/>
              <a:t> Courbet</a:t>
            </a:r>
            <a:r>
              <a:rPr lang="en-US" dirty="0"/>
              <a:t>,</a:t>
            </a:r>
            <a:r>
              <a:rPr lang="en-US" dirty="0" smtClean="0"/>
              <a:t>1819 –1877, </a:t>
            </a:r>
            <a:r>
              <a:rPr lang="en-US" i="1" dirty="0" smtClean="0"/>
              <a:t>The Stone Breakers, </a:t>
            </a:r>
            <a:r>
              <a:rPr lang="en-US" dirty="0" smtClean="0"/>
              <a:t>1849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-1478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200" y="265710"/>
            <a:ext cx="231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Marie Rosalie </a:t>
            </a:r>
            <a:r>
              <a:rPr lang="en-US" dirty="0" smtClean="0"/>
              <a:t>Bonheur</a:t>
            </a:r>
          </a:p>
          <a:p>
            <a:r>
              <a:rPr lang="en-US" dirty="0" smtClean="0"/>
              <a:t>1822-1899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5257800"/>
            <a:ext cx="778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hlinkClick r:id="rId2" tooltip="A Burial at Ornans"/>
              </a:rPr>
              <a:t>A Burial at </a:t>
            </a:r>
            <a:r>
              <a:rPr lang="en-US" i="1" dirty="0" err="1" smtClean="0">
                <a:hlinkClick r:id="rId2" tooltip="A Burial at Ornans"/>
              </a:rPr>
              <a:t>Ornans</a:t>
            </a:r>
            <a:r>
              <a:rPr lang="en-US" dirty="0" smtClean="0"/>
              <a:t>, 1849-1850</a:t>
            </a:r>
          </a:p>
          <a:p>
            <a:r>
              <a:rPr lang="en-US" dirty="0" smtClean="0"/>
              <a:t>He did not use models but painted each town person individually to get it correct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474418"/>
            <a:ext cx="9105980" cy="42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"/>
            <a:ext cx="9144000" cy="68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"/>
          <a:stretch/>
        </p:blipFill>
        <p:spPr>
          <a:xfrm>
            <a:off x="295940" y="427924"/>
            <a:ext cx="8549045" cy="643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447800"/>
            <a:ext cx="76118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Courbet</a:t>
            </a:r>
          </a:p>
          <a:p>
            <a:endParaRPr lang="en-US" dirty="0"/>
          </a:p>
          <a:p>
            <a:r>
              <a:rPr lang="en-US" i="1" dirty="0" smtClean="0"/>
              <a:t>Young Ladies from the Village</a:t>
            </a:r>
          </a:p>
          <a:p>
            <a:r>
              <a:rPr lang="en-US" dirty="0" smtClean="0"/>
              <a:t>1851-52</a:t>
            </a:r>
            <a:endParaRPr lang="en-US" dirty="0"/>
          </a:p>
          <a:p>
            <a:r>
              <a:rPr lang="en-US" dirty="0" smtClean="0"/>
              <a:t>Courbet had been criticized by the Salon in the past.</a:t>
            </a:r>
          </a:p>
          <a:p>
            <a:r>
              <a:rPr lang="en-US" dirty="0" smtClean="0"/>
              <a:t>He thought this work of his sisters giving a gift to a cowherd would</a:t>
            </a:r>
          </a:p>
          <a:p>
            <a:r>
              <a:rPr lang="en-US" dirty="0" smtClean="0"/>
              <a:t>Be liked by the Salon.  Wrong.  They criticized the women’s “common features,”</a:t>
            </a:r>
          </a:p>
          <a:p>
            <a:r>
              <a:rPr lang="en-US" dirty="0" smtClean="0"/>
              <a:t>the ridiculous dog, and found the whole thing ugly.</a:t>
            </a:r>
          </a:p>
          <a:p>
            <a:endParaRPr lang="en-US" dirty="0"/>
          </a:p>
          <a:p>
            <a:r>
              <a:rPr lang="en-US" dirty="0" smtClean="0"/>
              <a:t>So much for the Salon and REALISM!</a:t>
            </a:r>
          </a:p>
          <a:p>
            <a:endParaRPr lang="en-US" dirty="0"/>
          </a:p>
          <a:p>
            <a:r>
              <a:rPr lang="en-US" dirty="0" smtClean="0"/>
              <a:t>MMA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" y="899754"/>
            <a:ext cx="8766810" cy="51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551" y="762000"/>
            <a:ext cx="73177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Courbet, </a:t>
            </a:r>
            <a:r>
              <a:rPr lang="en-US" i="1" dirty="0" smtClean="0"/>
              <a:t>The Artist’s Studio, an Allegory, </a:t>
            </a:r>
            <a:r>
              <a:rPr lang="en-US" dirty="0" smtClean="0"/>
              <a:t>1854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Here Courbet is turning away from the nude who represents academic art,</a:t>
            </a:r>
          </a:p>
          <a:p>
            <a:r>
              <a:rPr lang="en-US" dirty="0"/>
              <a:t>t</a:t>
            </a:r>
            <a:r>
              <a:rPr lang="en-US" dirty="0" smtClean="0"/>
              <a:t>o work on a landscape in his studio, with George Sands, Charles Baudelaire,</a:t>
            </a:r>
          </a:p>
          <a:p>
            <a:r>
              <a:rPr lang="en-US" dirty="0" smtClean="0"/>
              <a:t>And other friends  looking on.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9184" r="11645" b="17932"/>
          <a:stretch/>
        </p:blipFill>
        <p:spPr>
          <a:xfrm>
            <a:off x="1451344" y="2819400"/>
            <a:ext cx="2583712" cy="3257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19400"/>
            <a:ext cx="2624137" cy="33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1851788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9200"/>
            <a:ext cx="7068879" cy="53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600"/>
            <a:ext cx="4402516" cy="631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828800"/>
            <a:ext cx="2251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Manet</a:t>
            </a:r>
            <a:endParaRPr lang="en-US" dirty="0" smtClean="0"/>
          </a:p>
          <a:p>
            <a:r>
              <a:rPr lang="en-US" dirty="0" smtClean="0"/>
              <a:t>Woman with a Parrot</a:t>
            </a:r>
          </a:p>
          <a:p>
            <a:r>
              <a:rPr lang="en-US" dirty="0" smtClean="0"/>
              <a:t>MMA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23" y="1371600"/>
            <a:ext cx="4141777" cy="4811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876800" cy="3806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943600"/>
            <a:ext cx="5792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Luncheon on the Grass, </a:t>
            </a:r>
            <a:r>
              <a:rPr lang="en-US" dirty="0" err="1" smtClean="0"/>
              <a:t>Manet</a:t>
            </a:r>
            <a:r>
              <a:rPr lang="en-US" dirty="0" smtClean="0"/>
              <a:t>……………Monet</a:t>
            </a:r>
          </a:p>
          <a:p>
            <a:endParaRPr lang="en-US" i="1" dirty="0"/>
          </a:p>
          <a:p>
            <a:r>
              <a:rPr lang="en-US" i="1" dirty="0" smtClean="0"/>
              <a:t>                                                                                            Courbet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37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13899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Winslow </a:t>
            </a:r>
            <a:r>
              <a:rPr lang="en-US" sz="2400" b="1" dirty="0"/>
              <a:t>Homer</a:t>
            </a:r>
            <a:r>
              <a:rPr lang="en-US" sz="2400" dirty="0"/>
              <a:t> </a:t>
            </a:r>
            <a:r>
              <a:rPr lang="en-US" sz="2400" dirty="0" smtClean="0"/>
              <a:t>(1836 </a:t>
            </a:r>
            <a:r>
              <a:rPr lang="en-US" sz="2400" dirty="0"/>
              <a:t>– </a:t>
            </a:r>
            <a:r>
              <a:rPr lang="en-US" sz="2400" dirty="0" smtClean="0"/>
              <a:t>1910). </a:t>
            </a:r>
            <a:r>
              <a:rPr lang="en-US" sz="2400" i="1" dirty="0" smtClean="0"/>
              <a:t>The Veteran in a new Field. 1865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7" y="1103376"/>
            <a:ext cx="9144000" cy="57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8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605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Marie Rosalie Bonheur</a:t>
            </a:r>
            <a:r>
              <a:rPr lang="en-US" i="1" dirty="0" smtClean="0">
                <a:effectLst/>
              </a:rPr>
              <a:t>, Plowing in the Nivernais, </a:t>
            </a:r>
            <a:r>
              <a:rPr lang="en-US" dirty="0" smtClean="0">
                <a:effectLst/>
              </a:rPr>
              <a:t>1850, France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1430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371600"/>
            <a:ext cx="6931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the date-just at the end of the Civil War.</a:t>
            </a:r>
          </a:p>
          <a:p>
            <a:r>
              <a:rPr lang="en-US" dirty="0" smtClean="0"/>
              <a:t>Also note Homer did not have the veteran use a modern cradled scythe,</a:t>
            </a:r>
          </a:p>
          <a:p>
            <a:r>
              <a:rPr lang="en-US" dirty="0" smtClean="0"/>
              <a:t>But the single bladed scythe, the one the Grim Reaper uses!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47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0"/>
            <a:ext cx="9144000" cy="5063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867400"/>
            <a:ext cx="503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Winslow Homer, </a:t>
            </a:r>
            <a:r>
              <a:rPr lang="en-US" i="1" dirty="0" smtClean="0"/>
              <a:t>The Fox Hunt. </a:t>
            </a:r>
            <a:r>
              <a:rPr lang="en-US" dirty="0" smtClean="0"/>
              <a:t>1893. Note the crow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52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36394"/>
            <a:ext cx="9141025" cy="5488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96000"/>
            <a:ext cx="364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Homer, </a:t>
            </a:r>
            <a:r>
              <a:rPr lang="en-US" i="1" dirty="0" smtClean="0"/>
              <a:t>The Gulf Stream. 1899. MMA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10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0"/>
            <a:ext cx="4133850" cy="5705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943600"/>
            <a:ext cx="731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John Singer Sargent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1856- </a:t>
            </a:r>
            <a:r>
              <a:rPr lang="en-US" dirty="0"/>
              <a:t>1925</a:t>
            </a:r>
            <a:r>
              <a:rPr lang="en-US" dirty="0" smtClean="0"/>
              <a:t>)                                                               self portrait, his own realism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4400"/>
            <a:ext cx="601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S. Sargent, </a:t>
            </a:r>
          </a:p>
          <a:p>
            <a:r>
              <a:rPr lang="en-US" i="1" dirty="0" smtClean="0"/>
              <a:t>The </a:t>
            </a:r>
            <a:r>
              <a:rPr lang="en-US" i="1" dirty="0"/>
              <a:t>Daughters of </a:t>
            </a:r>
            <a:endParaRPr lang="en-US" i="1" dirty="0" smtClean="0"/>
          </a:p>
          <a:p>
            <a:r>
              <a:rPr lang="en-US" i="1" dirty="0" smtClean="0"/>
              <a:t>Edward </a:t>
            </a:r>
            <a:r>
              <a:rPr lang="en-US" i="1" dirty="0"/>
              <a:t>Darley </a:t>
            </a:r>
            <a:r>
              <a:rPr lang="en-US" i="1" dirty="0" err="1" smtClean="0"/>
              <a:t>Boit</a:t>
            </a:r>
            <a:r>
              <a:rPr lang="en-US" i="1" dirty="0" smtClean="0"/>
              <a:t>, </a:t>
            </a:r>
          </a:p>
          <a:p>
            <a:r>
              <a:rPr lang="en-US" dirty="0" smtClean="0"/>
              <a:t>1882. Painted in Paris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Note</a:t>
            </a:r>
          </a:p>
          <a:p>
            <a:r>
              <a:rPr lang="en-US" dirty="0" smtClean="0"/>
              <a:t>Composition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15" y="0"/>
            <a:ext cx="6837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71" y="25021"/>
            <a:ext cx="5955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743200"/>
            <a:ext cx="269330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Sargent had copied</a:t>
            </a:r>
          </a:p>
          <a:p>
            <a:r>
              <a:rPr lang="en-US" dirty="0" err="1" smtClean="0"/>
              <a:t>Valezquez</a:t>
            </a:r>
            <a:r>
              <a:rPr lang="en-US" dirty="0" smtClean="0"/>
              <a:t>’</a:t>
            </a:r>
          </a:p>
          <a:p>
            <a:r>
              <a:rPr lang="en-US" i="1" dirty="0" smtClean="0"/>
              <a:t>Las </a:t>
            </a:r>
            <a:r>
              <a:rPr lang="en-US" i="1" dirty="0" err="1" smtClean="0"/>
              <a:t>Meninas</a:t>
            </a:r>
            <a:endParaRPr lang="en-US" i="1" dirty="0" smtClean="0"/>
          </a:p>
          <a:p>
            <a:endParaRPr lang="en-US" i="1" dirty="0"/>
          </a:p>
          <a:p>
            <a:r>
              <a:rPr lang="en-US" i="1" dirty="0" smtClean="0"/>
              <a:t>Show</a:t>
            </a:r>
          </a:p>
          <a:p>
            <a:r>
              <a:rPr lang="en-US" dirty="0" smtClean="0"/>
              <a:t>"The </a:t>
            </a:r>
            <a:r>
              <a:rPr lang="en-US" dirty="0"/>
              <a:t>Daughters of Edward </a:t>
            </a:r>
            <a:endParaRPr lang="en-US" dirty="0" smtClean="0"/>
          </a:p>
          <a:p>
            <a:r>
              <a:rPr lang="en-US" dirty="0" smtClean="0"/>
              <a:t>Darley </a:t>
            </a:r>
            <a:r>
              <a:rPr lang="en-US" dirty="0" err="1"/>
              <a:t>Boit</a:t>
            </a:r>
            <a:r>
              <a:rPr lang="en-US" dirty="0"/>
              <a:t>." </a:t>
            </a:r>
            <a:r>
              <a:rPr lang="en-US" dirty="0" smtClean="0"/>
              <a:t>by John</a:t>
            </a:r>
          </a:p>
          <a:p>
            <a:r>
              <a:rPr lang="en-US" dirty="0" smtClean="0"/>
              <a:t>Singer Sargent</a:t>
            </a:r>
          </a:p>
          <a:p>
            <a:r>
              <a:rPr lang="en-US" dirty="0" smtClean="0"/>
              <a:t>(</a:t>
            </a:r>
            <a:r>
              <a:rPr lang="en-US" dirty="0"/>
              <a:t>Jesse Costa/WBUR)</a:t>
            </a:r>
          </a:p>
          <a:p>
            <a:r>
              <a:rPr lang="en-US" b="1" dirty="0"/>
              <a:t>Category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56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4" y="0"/>
            <a:ext cx="8300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667000"/>
            <a:ext cx="327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Robert Louis Stevenson and Wife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572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" y="0"/>
            <a:ext cx="35044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5103674"/>
            <a:ext cx="31540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S </a:t>
            </a:r>
            <a:r>
              <a:rPr lang="en-US" dirty="0" err="1" smtClean="0"/>
              <a:t>Sargant</a:t>
            </a:r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Madam X. 1884. MMA</a:t>
            </a:r>
          </a:p>
          <a:p>
            <a:r>
              <a:rPr lang="en-US" i="1" dirty="0" smtClean="0"/>
              <a:t>An American “looker” in Paris</a:t>
            </a:r>
            <a:endParaRPr lang="en-US" i="1" dirty="0"/>
          </a:p>
          <a:p>
            <a:r>
              <a:rPr lang="en-US" dirty="0" smtClean="0"/>
              <a:t>Anonymity and strap over right</a:t>
            </a:r>
          </a:p>
          <a:p>
            <a:r>
              <a:rPr lang="en-US" dirty="0" smtClean="0"/>
              <a:t>shoulder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29" y="0"/>
            <a:ext cx="456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8" y="1315652"/>
            <a:ext cx="9183158" cy="4323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09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Marie Rosalie Bonheur, </a:t>
            </a:r>
            <a:r>
              <a:rPr lang="en-US" i="1" dirty="0" smtClean="0">
                <a:effectLst/>
              </a:rPr>
              <a:t>The Horse Fair, </a:t>
            </a:r>
            <a:r>
              <a:rPr lang="en-US" dirty="0" smtClean="0">
                <a:effectLst/>
              </a:rPr>
              <a:t>1853-5,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137"/>
            <a:ext cx="49786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2438400"/>
            <a:ext cx="149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 Sargent</a:t>
            </a:r>
          </a:p>
          <a:p>
            <a:r>
              <a:rPr lang="en-US" i="1" dirty="0" smtClean="0"/>
              <a:t>Claude Monet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064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2" y="3276600"/>
            <a:ext cx="38271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 me be real clear, </a:t>
            </a:r>
          </a:p>
          <a:p>
            <a:r>
              <a:rPr lang="en-US" dirty="0" smtClean="0"/>
              <a:t>JS Sargent was dismissed in Europe </a:t>
            </a:r>
          </a:p>
          <a:p>
            <a:r>
              <a:rPr lang="en-US" dirty="0" smtClean="0"/>
              <a:t>as an anachronism.</a:t>
            </a:r>
          </a:p>
          <a:p>
            <a:r>
              <a:rPr lang="en-US" dirty="0" smtClean="0"/>
              <a:t>This was because many of his patrons </a:t>
            </a:r>
          </a:p>
          <a:p>
            <a:r>
              <a:rPr lang="en-US" dirty="0" smtClean="0"/>
              <a:t>were Jewish.</a:t>
            </a:r>
          </a:p>
          <a:p>
            <a:r>
              <a:rPr lang="en-US" i="1" dirty="0" err="1"/>
              <a:t>Almina</a:t>
            </a:r>
            <a:r>
              <a:rPr lang="en-US" i="1" dirty="0"/>
              <a:t>, Daughter of Asher </a:t>
            </a:r>
            <a:r>
              <a:rPr lang="en-US" i="1" dirty="0" smtClean="0"/>
              <a:t>Wertheimer</a:t>
            </a:r>
          </a:p>
          <a:p>
            <a:endParaRPr lang="en-US" i="1" dirty="0"/>
          </a:p>
          <a:p>
            <a:r>
              <a:rPr lang="en-US" i="1" dirty="0" smtClean="0"/>
              <a:t>Note the Dutch influence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200"/>
            <a:ext cx="5075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75"/>
            <a:ext cx="7598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different school-In praise of the Pre-Industrial Past:</a:t>
            </a:r>
          </a:p>
          <a:p>
            <a:r>
              <a:rPr lang="en-US" sz="2400" dirty="0" smtClean="0"/>
              <a:t>The pre-Raphaelites</a:t>
            </a:r>
          </a:p>
          <a:p>
            <a:r>
              <a:rPr lang="en-US" dirty="0" smtClean="0"/>
              <a:t>John Millais, </a:t>
            </a:r>
            <a:r>
              <a:rPr lang="en-US" i="1" dirty="0" smtClean="0"/>
              <a:t>Ophelia. </a:t>
            </a:r>
            <a:r>
              <a:rPr lang="en-US" dirty="0" smtClean="0"/>
              <a:t>1852 (a Shakespearean </a:t>
            </a:r>
            <a:r>
              <a:rPr lang="en-US" dirty="0"/>
              <a:t>h</a:t>
            </a:r>
            <a:r>
              <a:rPr lang="en-US" dirty="0" smtClean="0"/>
              <a:t>eroine drowned. The model was</a:t>
            </a:r>
          </a:p>
          <a:p>
            <a:r>
              <a:rPr lang="en-US" dirty="0" smtClean="0"/>
              <a:t>Dante G. Rossetti’s wife).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6" y="1437564"/>
            <a:ext cx="7413250" cy="53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56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43434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Dante Gabriel Rossetti,</a:t>
            </a:r>
          </a:p>
          <a:p>
            <a:r>
              <a:rPr lang="en-US" i="1" dirty="0" err="1" smtClean="0"/>
              <a:t>Beata</a:t>
            </a:r>
            <a:r>
              <a:rPr lang="en-US" i="1" dirty="0" smtClean="0"/>
              <a:t> Beatrix. 1863.</a:t>
            </a:r>
          </a:p>
          <a:p>
            <a:r>
              <a:rPr lang="en-US" dirty="0" smtClean="0"/>
              <a:t>From Dante’s (Medieval) novel</a:t>
            </a:r>
          </a:p>
          <a:p>
            <a:r>
              <a:rPr lang="en-US" dirty="0" smtClean="0"/>
              <a:t>Rossetti’s wife had just died,</a:t>
            </a:r>
          </a:p>
          <a:p>
            <a:r>
              <a:rPr lang="en-US" dirty="0" smtClean="0"/>
              <a:t>The dove is putting a poppy in</a:t>
            </a:r>
          </a:p>
          <a:p>
            <a:r>
              <a:rPr lang="en-US" dirty="0" smtClean="0"/>
              <a:t>Elizabeth’s hands (she died of</a:t>
            </a:r>
          </a:p>
          <a:p>
            <a:r>
              <a:rPr lang="en-US" dirty="0" smtClean="0"/>
              <a:t>An opium overdose, note the</a:t>
            </a:r>
          </a:p>
          <a:p>
            <a:r>
              <a:rPr lang="en-US" smtClean="0"/>
              <a:t>Trance-like sleep.)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6337"/>
            <a:ext cx="28575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57" y="9633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Eduard </a:t>
            </a:r>
            <a:r>
              <a:rPr lang="en-US" dirty="0" err="1" smtClean="0"/>
              <a:t>Manet</a:t>
            </a:r>
            <a:endParaRPr lang="en-US" dirty="0" smtClean="0"/>
          </a:p>
          <a:p>
            <a:r>
              <a:rPr lang="en-US" dirty="0" smtClean="0"/>
              <a:t>1832–1883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6" y="2225739"/>
            <a:ext cx="3698943" cy="4596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5715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Self Portrait 1879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93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912"/>
            <a:ext cx="8618032" cy="6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74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8118231" cy="55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39890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1981200"/>
            <a:ext cx="286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Young Flautist, or The Fifer,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1866 . D’Orsay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4781550" cy="6791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1905000"/>
            <a:ext cx="2025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Gericault</a:t>
            </a:r>
          </a:p>
          <a:p>
            <a:r>
              <a:rPr lang="en-US" i="1" dirty="0" smtClean="0"/>
              <a:t>Grey dappled Horse</a:t>
            </a:r>
          </a:p>
          <a:p>
            <a:endParaRPr lang="en-US" i="1" dirty="0"/>
          </a:p>
          <a:p>
            <a:r>
              <a:rPr lang="en-US" dirty="0" smtClean="0"/>
              <a:t>Remember his</a:t>
            </a:r>
          </a:p>
          <a:p>
            <a:r>
              <a:rPr lang="en-US" i="1" dirty="0" smtClean="0"/>
              <a:t>Raft of the Medusa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509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84"/>
            <a:ext cx="4951747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9267" y="5486400"/>
            <a:ext cx="3048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Jean-Baptiste-</a:t>
            </a:r>
            <a:r>
              <a:rPr lang="en-US" dirty="0" err="1"/>
              <a:t>Siméon</a:t>
            </a:r>
            <a:r>
              <a:rPr lang="en-US" dirty="0"/>
              <a:t> </a:t>
            </a:r>
            <a:r>
              <a:rPr lang="en-US" dirty="0" err="1"/>
              <a:t>Chardin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1699 –1779)</a:t>
            </a:r>
          </a:p>
          <a:p>
            <a:endParaRPr lang="en-US" dirty="0"/>
          </a:p>
          <a:p>
            <a:r>
              <a:rPr lang="en-US" i="1" dirty="0" smtClean="0"/>
              <a:t>Woman cleaning Turnips.</a:t>
            </a:r>
            <a:r>
              <a:rPr lang="en-US" dirty="0" smtClean="0"/>
              <a:t> 1738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56" y="457200"/>
            <a:ext cx="410562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" y="0"/>
            <a:ext cx="55039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1524000"/>
            <a:ext cx="23324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Jean-François Millet </a:t>
            </a:r>
            <a:endParaRPr lang="fr-FR" dirty="0" smtClean="0"/>
          </a:p>
          <a:p>
            <a:r>
              <a:rPr lang="fr-FR" dirty="0" smtClean="0"/>
              <a:t>1814 –1875</a:t>
            </a:r>
          </a:p>
          <a:p>
            <a:endParaRPr lang="fr-FR" dirty="0"/>
          </a:p>
          <a:p>
            <a:r>
              <a:rPr lang="fr-FR" i="1" dirty="0" smtClean="0"/>
              <a:t>The </a:t>
            </a:r>
            <a:r>
              <a:rPr lang="fr-FR" i="1" dirty="0" err="1" smtClean="0"/>
              <a:t>Sower</a:t>
            </a:r>
            <a:endParaRPr lang="fr-FR" i="1" dirty="0" smtClean="0"/>
          </a:p>
          <a:p>
            <a:endParaRPr lang="fr-FR" dirty="0"/>
          </a:p>
          <a:p>
            <a:r>
              <a:rPr lang="en-US" dirty="0"/>
              <a:t>Realism</a:t>
            </a:r>
          </a:p>
          <a:p>
            <a:r>
              <a:rPr lang="en-US" dirty="0"/>
              <a:t>Or the Barbizon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7004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227" y="5562600"/>
            <a:ext cx="2786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Millet</a:t>
            </a:r>
          </a:p>
          <a:p>
            <a:endParaRPr lang="en-US" dirty="0"/>
          </a:p>
          <a:p>
            <a:r>
              <a:rPr lang="en-US" i="1" dirty="0" smtClean="0"/>
              <a:t>Woman baking Bread. 1854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16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"/>
            <a:ext cx="8538156" cy="6830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398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16210</TotalTime>
  <Words>673</Words>
  <Application>Microsoft Office PowerPoint</Application>
  <PresentationFormat>On-screen Show (4:3)</PresentationFormat>
  <Paragraphs>165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Tom Logan</cp:lastModifiedBy>
  <cp:revision>57</cp:revision>
  <dcterms:created xsi:type="dcterms:W3CDTF">2012-01-19T23:42:28Z</dcterms:created>
  <dcterms:modified xsi:type="dcterms:W3CDTF">2014-02-18T16:32:08Z</dcterms:modified>
</cp:coreProperties>
</file>